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3"/>
  </p:notesMasterIdLst>
  <p:handoutMasterIdLst>
    <p:handoutMasterId r:id="rId14"/>
  </p:handoutMasterIdLst>
  <p:sldIdLst>
    <p:sldId id="256" r:id="rId2"/>
    <p:sldId id="257" r:id="rId3"/>
    <p:sldId id="264" r:id="rId4"/>
    <p:sldId id="268" r:id="rId5"/>
    <p:sldId id="266" r:id="rId6"/>
    <p:sldId id="269" r:id="rId7"/>
    <p:sldId id="270" r:id="rId8"/>
    <p:sldId id="271" r:id="rId9"/>
    <p:sldId id="258" r:id="rId10"/>
    <p:sldId id="259"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4660"/>
  </p:normalViewPr>
  <p:slideViewPr>
    <p:cSldViewPr snapToGrid="0">
      <p:cViewPr varScale="1">
        <p:scale>
          <a:sx n="92" d="100"/>
          <a:sy n="92" d="100"/>
        </p:scale>
        <p:origin x="80" y="60"/>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7/22/2024</a:t>
            </a:fld>
            <a:endParaRPr lang="en-US" dirty="0"/>
          </a:p>
        </p:txBody>
      </p:sp>
      <p:sp>
        <p:nvSpPr>
          <p:cNvPr id="4" name="Footer Placeholder 3">
            <a:extLst>
              <a:ext uri="{FF2B5EF4-FFF2-40B4-BE49-F238E27FC236}">
                <a16:creationId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7/22/2024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ZSG6d1p3mJ0?si=Dh7hf0Dcfph5R7J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5"/>
          </p:nvPr>
        </p:nvSpPr>
        <p:spPr/>
        <p:txBody>
          <a:bodyPr/>
          <a:lstStyle/>
          <a:p>
            <a:fld id="{BCF3874D-A20A-4B3E-9C12-F524953D5B76}" type="slidenum">
              <a:rPr lang="en-US" smtClean="0"/>
              <a:t>7</a:t>
            </a:fld>
            <a:endParaRPr lang="en-US" dirty="0"/>
          </a:p>
        </p:txBody>
      </p:sp>
    </p:spTree>
    <p:extLst>
      <p:ext uri="{BB962C8B-B14F-4D97-AF65-F5344CB8AC3E}">
        <p14:creationId xmlns:p14="http://schemas.microsoft.com/office/powerpoint/2010/main" val="18352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https://youtu.be/ZSG6d1p3mJ0?si=Dh7hf0Dcfph5R7JN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F3874D-A20A-4B3E-9C12-F524953D5B76}" type="slidenum">
              <a:rPr lang="en-US" smtClean="0"/>
              <a:t>9</a:t>
            </a:fld>
            <a:endParaRPr lang="en-US" dirty="0"/>
          </a:p>
        </p:txBody>
      </p:sp>
    </p:spTree>
    <p:extLst>
      <p:ext uri="{BB962C8B-B14F-4D97-AF65-F5344CB8AC3E}">
        <p14:creationId xmlns:p14="http://schemas.microsoft.com/office/powerpoint/2010/main" val="16438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a resume?  For those who have resumes, are they functional or chronological?  Please email your resumes to gmail.com.  They will be reviewed, and you will receive feedback on them.  For those who do not have a resume, you will use this time to create one.</a:t>
            </a:r>
          </a:p>
        </p:txBody>
      </p:sp>
      <p:sp>
        <p:nvSpPr>
          <p:cNvPr id="4" name="Slide Number Placeholder 3"/>
          <p:cNvSpPr>
            <a:spLocks noGrp="1"/>
          </p:cNvSpPr>
          <p:nvPr>
            <p:ph type="sldNum" sz="quarter" idx="5"/>
          </p:nvPr>
        </p:nvSpPr>
        <p:spPr/>
        <p:txBody>
          <a:bodyPr/>
          <a:lstStyle/>
          <a:p>
            <a:fld id="{BCF3874D-A20A-4B3E-9C12-F524953D5B76}" type="slidenum">
              <a:rPr lang="en-US" smtClean="0"/>
              <a:t>11</a:t>
            </a:fld>
            <a:endParaRPr lang="en-US" dirty="0"/>
          </a:p>
        </p:txBody>
      </p:sp>
    </p:spTree>
    <p:extLst>
      <p:ext uri="{BB962C8B-B14F-4D97-AF65-F5344CB8AC3E}">
        <p14:creationId xmlns:p14="http://schemas.microsoft.com/office/powerpoint/2010/main" val="37191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t>7/22/2024</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7/22/2024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7/22/2024</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2D202488-4139-4052-B998-251C9C912739}" type="datetimeFigureOut">
              <a:rPr lang="en-US" noProof="0" smtClean="0"/>
              <a:t>7/22/2024</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a:t>Click to edit Master title style</a:t>
            </a:r>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t>7/22/2024</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58679" y="2168318"/>
            <a:ext cx="4645152" cy="3441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D202488-4139-4052-B998-251C9C912739}" type="datetimeFigureOut">
              <a:rPr lang="en-US" noProof="0" smtClean="0"/>
              <a:t>7/22/2024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2D202488-4139-4052-B998-251C9C912739}" type="datetimeFigureOut">
              <a:rPr lang="en-US" noProof="0" smtClean="0"/>
              <a:t>7/22/2024</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7/22/2024</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7/22/2024</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t>7/22/2024</a:t>
            </a:fld>
            <a:endParaRPr lang="en-US" noProof="0" dirty="0"/>
          </a:p>
        </p:txBody>
      </p:sp>
      <p:sp>
        <p:nvSpPr>
          <p:cNvPr id="3" name="Footer Placeholder 2"/>
          <p:cNvSpPr>
            <a:spLocks noGrp="1"/>
          </p:cNvSpPr>
          <p:nvPr>
            <p:ph type="ftr" sz="quarter" idx="11"/>
          </p:nvPr>
        </p:nvSpPr>
        <p:spPr/>
        <p:txBody>
          <a:bodyPr/>
          <a:lstStyle/>
          <a:p>
            <a:r>
              <a:rPr lang="en-US" noProof="0" dirty="0"/>
              <a:t>Add Footer Here </a:t>
            </a:r>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7/22/2024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7/22/2024</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uitarhero1231231231231231232@hotmail.com" TargetMode="External"/><Relationship Id="rId7" Type="http://schemas.openxmlformats.org/officeDocument/2006/relationships/image" Target="../media/image9.png"/><Relationship Id="rId2" Type="http://schemas.openxmlformats.org/officeDocument/2006/relationships/hyperlink" Target="mailto:Dopeboy1232@gmail.com" TargetMode="External"/><Relationship Id="rId1" Type="http://schemas.openxmlformats.org/officeDocument/2006/relationships/slideLayout" Target="../slideLayouts/slideLayout2.xml"/><Relationship Id="rId6" Type="http://schemas.openxmlformats.org/officeDocument/2006/relationships/hyperlink" Target="mailto:Sandler.adam@gmail.com" TargetMode="External"/><Relationship Id="rId5" Type="http://schemas.openxmlformats.org/officeDocument/2006/relationships/hyperlink" Target="mailto:Brittany_Spears@yahoo.com" TargetMode="External"/><Relationship Id="rId4" Type="http://schemas.openxmlformats.org/officeDocument/2006/relationships/hyperlink" Target="mailto:Michael.Jordan@gmail.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Raven_McMillan@ilnp.uscourts.gov" TargetMode="External"/><Relationship Id="rId5" Type="http://schemas.openxmlformats.org/officeDocument/2006/relationships/hyperlink" Target="mailto:Taylor_Sevier@ilnp.uscourts.gov" TargetMode="Externa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p:txBody>
          <a:bodyPr>
            <a:normAutofit/>
          </a:bodyPr>
          <a:lstStyle/>
          <a:p>
            <a:pPr algn="ctr"/>
            <a:r>
              <a:rPr lang="en-US" dirty="0">
                <a:cs typeface="Times New Roman" panose="02020603050405020304" pitchFamily="18" charset="0"/>
              </a:rPr>
              <a:t>Computer literacy Program </a:t>
            </a:r>
          </a:p>
        </p:txBody>
      </p:sp>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977621"/>
          </a:xfrm>
        </p:spPr>
        <p:txBody>
          <a:bodyPr/>
          <a:lstStyle/>
          <a:p>
            <a:r>
              <a:rPr lang="en-US" dirty="0">
                <a:solidFill>
                  <a:srgbClr val="000000"/>
                </a:solidFill>
                <a:latin typeface="+mj-lt"/>
                <a:ea typeface="Tahoma" panose="020B0604030504040204" pitchFamily="34" charset="0"/>
                <a:cs typeface="Times New Roman" panose="02020603050405020304" pitchFamily="18" charset="0"/>
              </a:rPr>
              <a:t>U.S. Probation Workforce Development TEAM </a:t>
            </a:r>
          </a:p>
          <a:p>
            <a:endParaRPr lang="en-US" dirty="0">
              <a:solidFill>
                <a:srgbClr val="000000"/>
              </a:solidFill>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4104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Choosing a professional email address </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lstStyle/>
          <a:p>
            <a:r>
              <a:rPr lang="en-US" dirty="0"/>
              <a:t>Examples of bad professional email addresses:</a:t>
            </a:r>
          </a:p>
          <a:p>
            <a:pPr marL="0" indent="0">
              <a:buNone/>
            </a:pPr>
            <a:r>
              <a:rPr lang="en-US" dirty="0">
                <a:hlinkClick r:id="rId2"/>
              </a:rPr>
              <a:t>Dopeboy1232@gmail.com</a:t>
            </a:r>
            <a:endParaRPr lang="en-US" dirty="0"/>
          </a:p>
          <a:p>
            <a:pPr marL="0" indent="0">
              <a:buNone/>
            </a:pPr>
            <a:r>
              <a:rPr lang="en-US" dirty="0">
                <a:hlinkClick r:id="rId3"/>
              </a:rPr>
              <a:t>Guitarhero1231231231231231232@hotmail.com</a:t>
            </a:r>
            <a:endParaRPr lang="en-US" dirty="0"/>
          </a:p>
          <a:p>
            <a:r>
              <a:rPr lang="en-US" dirty="0"/>
              <a:t>Examples of good professional email addresses:</a:t>
            </a:r>
          </a:p>
          <a:p>
            <a:pPr marL="0" indent="0">
              <a:buNone/>
            </a:pPr>
            <a:r>
              <a:rPr lang="en-US" dirty="0">
                <a:hlinkClick r:id="rId4"/>
              </a:rPr>
              <a:t>Michael.Jordan@gmail.com</a:t>
            </a:r>
            <a:endParaRPr lang="en-US" dirty="0"/>
          </a:p>
          <a:p>
            <a:pPr marL="0" indent="0">
              <a:buNone/>
            </a:pPr>
            <a:r>
              <a:rPr lang="en-US" dirty="0">
                <a:hlinkClick r:id="rId5"/>
              </a:rPr>
              <a:t>Brittany_Spears@yahoo.com</a:t>
            </a:r>
            <a:endParaRPr lang="en-US" dirty="0"/>
          </a:p>
          <a:p>
            <a:pPr marL="0" indent="0">
              <a:buNone/>
            </a:pPr>
            <a:r>
              <a:rPr lang="en-US" dirty="0">
                <a:hlinkClick r:id="rId6"/>
              </a:rPr>
              <a:t>Sandler.adam@gmail.com</a:t>
            </a:r>
            <a:r>
              <a:rPr lang="en-US" dirty="0"/>
              <a:t> </a:t>
            </a:r>
          </a:p>
          <a:p>
            <a:pPr marL="0" indent="0">
              <a:buNone/>
            </a:pPr>
            <a:endParaRPr lang="en-US" dirty="0"/>
          </a:p>
          <a:p>
            <a:pPr marL="0" indent="0">
              <a:buNone/>
            </a:pPr>
            <a:endParaRPr lang="en-US" dirty="0"/>
          </a:p>
          <a:p>
            <a:endParaRPr lang="en-US" dirty="0"/>
          </a:p>
          <a:p>
            <a:pPr lvl="0"/>
            <a:endParaRPr lang="en-US" dirty="0"/>
          </a:p>
          <a:p>
            <a:pPr lvl="0"/>
            <a:endParaRPr lang="en-US" dirty="0"/>
          </a:p>
          <a:p>
            <a:pPr lvl="0"/>
            <a:endParaRPr lang="en-US" dirty="0"/>
          </a:p>
        </p:txBody>
      </p:sp>
      <p:pic>
        <p:nvPicPr>
          <p:cNvPr id="6" name="Graphic 5" descr="Star icon">
            <a:extLst>
              <a:ext uri="{FF2B5EF4-FFF2-40B4-BE49-F238E27FC236}">
                <a16:creationId xmlns:a16="http://schemas.microsoft.com/office/drawing/2014/main" id="{4B09905A-7A2C-C080-DADA-B1E4FC5584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97703" y="280289"/>
            <a:ext cx="1044000" cy="1044000"/>
          </a:xfrm>
          <a:prstGeom prst="rect">
            <a:avLst/>
          </a:prstGeom>
        </p:spPr>
      </p:pic>
    </p:spTree>
    <p:extLst>
      <p:ext uri="{BB962C8B-B14F-4D97-AF65-F5344CB8AC3E}">
        <p14:creationId xmlns:p14="http://schemas.microsoft.com/office/powerpoint/2010/main" val="271293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E978-9605-417C-951F-53F4926CFF1A}"/>
              </a:ext>
            </a:extLst>
          </p:cNvPr>
          <p:cNvSpPr>
            <a:spLocks noGrp="1"/>
          </p:cNvSpPr>
          <p:nvPr>
            <p:ph type="title"/>
          </p:nvPr>
        </p:nvSpPr>
        <p:spPr>
          <a:xfrm>
            <a:off x="1290909" y="798974"/>
            <a:ext cx="9610182" cy="601226"/>
          </a:xfrm>
        </p:spPr>
        <p:txBody>
          <a:bodyPr/>
          <a:lstStyle/>
          <a:p>
            <a:r>
              <a:rPr lang="en-US" dirty="0"/>
              <a:t>Creating a resume</a:t>
            </a:r>
          </a:p>
        </p:txBody>
      </p:sp>
      <p:pic>
        <p:nvPicPr>
          <p:cNvPr id="7" name="Graphic 6" descr="Gears icon">
            <a:extLst>
              <a:ext uri="{FF2B5EF4-FFF2-40B4-BE49-F238E27FC236}">
                <a16:creationId xmlns:a16="http://schemas.microsoft.com/office/drawing/2014/main" id="{DA9595F8-50AF-4C85-9BC5-B52646E11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16904" y="243287"/>
            <a:ext cx="1122450" cy="1122450"/>
          </a:xfrm>
          <a:prstGeom prst="rect">
            <a:avLst/>
          </a:prstGeom>
        </p:spPr>
      </p:pic>
      <p:sp>
        <p:nvSpPr>
          <p:cNvPr id="4" name="Text Placeholder 3">
            <a:extLst>
              <a:ext uri="{FF2B5EF4-FFF2-40B4-BE49-F238E27FC236}">
                <a16:creationId xmlns:a16="http://schemas.microsoft.com/office/drawing/2014/main" id="{4986B87E-83DC-455A-94FE-389658903147}"/>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Microsoft Word</a:t>
            </a:r>
          </a:p>
          <a:p>
            <a:pPr marL="285750" indent="-285750">
              <a:buFont typeface="Arial" panose="020B0604020202020204" pitchFamily="34" charset="0"/>
              <a:buChar char="•"/>
            </a:pPr>
            <a:r>
              <a:rPr lang="en-US" dirty="0"/>
              <a:t>Resume template</a:t>
            </a:r>
          </a:p>
          <a:p>
            <a:pPr marL="285750" indent="-285750">
              <a:buFont typeface="Arial" panose="020B0604020202020204" pitchFamily="34" charset="0"/>
              <a:buChar char="•"/>
            </a:pPr>
            <a:r>
              <a:rPr lang="en-US" dirty="0"/>
              <a:t>Choose chronological or functional resume</a:t>
            </a:r>
          </a:p>
          <a:p>
            <a:pPr marL="285750" indent="-285750">
              <a:buFont typeface="Arial" panose="020B0604020202020204" pitchFamily="34" charset="0"/>
              <a:buChar char="•"/>
            </a:pPr>
            <a:r>
              <a:rPr lang="en-US" dirty="0"/>
              <a:t>Review examples of both resumes</a:t>
            </a:r>
          </a:p>
          <a:p>
            <a:endParaRPr lang="en-US" dirty="0"/>
          </a:p>
          <a:p>
            <a:endParaRPr lang="en-US" dirty="0"/>
          </a:p>
        </p:txBody>
      </p:sp>
      <p:sp>
        <p:nvSpPr>
          <p:cNvPr id="5" name="Content Placeholder 4">
            <a:extLst>
              <a:ext uri="{FF2B5EF4-FFF2-40B4-BE49-F238E27FC236}">
                <a16:creationId xmlns:a16="http://schemas.microsoft.com/office/drawing/2014/main" id="{C024C14A-E496-4FF0-8939-7E31F6B95C48}"/>
              </a:ext>
            </a:extLst>
          </p:cNvPr>
          <p:cNvSpPr txBox="1">
            <a:spLocks/>
          </p:cNvSpPr>
          <p:nvPr/>
        </p:nvSpPr>
        <p:spPr>
          <a:xfrm>
            <a:off x="5048983" y="5510822"/>
            <a:ext cx="5901227" cy="7784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600"/>
              </a:spcBef>
            </a:pPr>
            <a:endParaRPr lang="en-US" sz="1400" dirty="0">
              <a:ea typeface="Tahoma" panose="020B0604030504040204" pitchFamily="34" charset="0"/>
              <a:cs typeface="Tahoma" panose="020B0604030504040204" pitchFamily="34" charset="0"/>
            </a:endParaRPr>
          </a:p>
        </p:txBody>
      </p:sp>
      <p:sp>
        <p:nvSpPr>
          <p:cNvPr id="6" name="Content Placeholder 5">
            <a:extLst>
              <a:ext uri="{FF2B5EF4-FFF2-40B4-BE49-F238E27FC236}">
                <a16:creationId xmlns:a16="http://schemas.microsoft.com/office/drawing/2014/main" id="{BF4DA4A2-F853-BC60-397B-524F1A65C02A}"/>
              </a:ext>
            </a:extLst>
          </p:cNvPr>
          <p:cNvSpPr>
            <a:spLocks noGrp="1"/>
          </p:cNvSpPr>
          <p:nvPr>
            <p:ph idx="1"/>
          </p:nvPr>
        </p:nvSpPr>
        <p:spPr/>
        <p:txBody>
          <a:bodyPr/>
          <a:lstStyle/>
          <a:p>
            <a:endParaRPr lang="en-US"/>
          </a:p>
        </p:txBody>
      </p:sp>
      <p:pic>
        <p:nvPicPr>
          <p:cNvPr id="2050" name="Picture 2" descr="Image result for resume for incarcerated individuals">
            <a:extLst>
              <a:ext uri="{FF2B5EF4-FFF2-40B4-BE49-F238E27FC236}">
                <a16:creationId xmlns:a16="http://schemas.microsoft.com/office/drawing/2014/main" id="{F7BD1F5E-A882-5376-2D20-2E1FBECED8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3915" y="1645522"/>
            <a:ext cx="5807176" cy="383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098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cs typeface="Times New Roman" panose="02020603050405020304" pitchFamily="18" charset="0"/>
              </a:rPr>
              <a:t>goal</a:t>
            </a:r>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lstStyle/>
          <a:p>
            <a:pPr marL="674370" indent="-285750" algn="just">
              <a:spcBef>
                <a:spcPts val="0"/>
              </a:spcBef>
              <a:spcAft>
                <a:spcPts val="1200"/>
              </a:spcAft>
            </a:pPr>
            <a:r>
              <a:rPr lang="en-US" sz="1800" dirty="0">
                <a:effectLst/>
                <a:ea typeface="PMingLiU" panose="02020500000000000000" pitchFamily="18" charset="-120"/>
                <a:cs typeface="Times New Roman" panose="02020603050405020304" pitchFamily="18" charset="0"/>
              </a:rPr>
              <a:t>Basic computer skills are essential for employability and efficiency in today’s workforce.  As a part of the Workforce Development Program FY24 Strategic Plan, one goal is to develop an in-district computer literacy program to assist persons under supervision with creating an email address, resume, complete job applications, educational and vocational training applications, and teach Microsoft Office programs.  Once officers have identified persons under supervision who could benefit from one or  more of these services, officers are encouraged to reserve a laptop.</a:t>
            </a:r>
            <a:endParaRPr lang="en-US" sz="18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9429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cs typeface="Times New Roman" panose="02020603050405020304" pitchFamily="18" charset="0"/>
              </a:rPr>
              <a:t>Procedure for Reserving a Laptop</a:t>
            </a:r>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2400" dirty="0">
                <a:effectLst/>
                <a:ea typeface="PMingLiU" panose="02020500000000000000" pitchFamily="18" charset="-120"/>
                <a:cs typeface="Times New Roman" panose="02020603050405020304" pitchFamily="18" charset="0"/>
              </a:rPr>
              <a:t>Send an email request to </a:t>
            </a:r>
            <a:r>
              <a:rPr lang="en-US" sz="2400" u="sng" dirty="0">
                <a:solidFill>
                  <a:srgbClr val="0000FF"/>
                </a:solidFill>
                <a:effectLst/>
                <a:ea typeface="Calibri" panose="020F0502020204030204" pitchFamily="34" charset="0"/>
                <a:cs typeface="Times New Roman" panose="02020603050405020304" pitchFamily="18" charset="0"/>
                <a:hlinkClick r:id="rId5"/>
              </a:rPr>
              <a:t>Taylor_Sevier@ilnp.uscourts.gov</a:t>
            </a:r>
            <a:r>
              <a:rPr lang="en-US" sz="2400" dirty="0">
                <a:effectLst/>
                <a:ea typeface="Calibri" panose="020F0502020204030204" pitchFamily="34" charset="0"/>
                <a:cs typeface="Times New Roman" panose="02020603050405020304" pitchFamily="18" charset="0"/>
              </a:rPr>
              <a:t> and </a:t>
            </a:r>
            <a:r>
              <a:rPr lang="en-US" sz="2400" u="sng" dirty="0">
                <a:solidFill>
                  <a:srgbClr val="0000FF"/>
                </a:solidFill>
                <a:effectLst/>
                <a:ea typeface="Calibri" panose="020F0502020204030204" pitchFamily="34" charset="0"/>
                <a:cs typeface="Times New Roman" panose="02020603050405020304" pitchFamily="18" charset="0"/>
                <a:hlinkClick r:id="rId6"/>
              </a:rPr>
              <a:t>Raven_McMillan@ilnp.uscourts.gov</a:t>
            </a:r>
            <a:r>
              <a:rPr lang="en-US" sz="2400" dirty="0">
                <a:effectLst/>
                <a:ea typeface="Calibri" panose="020F0502020204030204" pitchFamily="34" charset="0"/>
                <a:cs typeface="Times New Roman" panose="02020603050405020304" pitchFamily="18" charset="0"/>
              </a:rPr>
              <a:t> including date(s) needed. (</a:t>
            </a:r>
            <a:r>
              <a:rPr lang="en-US" sz="2400" dirty="0">
                <a:effectLst/>
                <a:ea typeface="PMingLiU" panose="02020500000000000000" pitchFamily="18" charset="-120"/>
                <a:cs typeface="Times New Roman" panose="02020603050405020304" pitchFamily="18" charset="0"/>
              </a:rPr>
              <a:t>Allow two business days from the date requested to receive the laptop.)</a:t>
            </a:r>
            <a:endParaRPr lang="en-US" sz="2400" dirty="0">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effectLst/>
                <a:ea typeface="PMingLiU" panose="02020500000000000000" pitchFamily="18" charset="-120"/>
                <a:cs typeface="Times New Roman" panose="02020603050405020304" pitchFamily="18" charset="0"/>
              </a:rPr>
              <a:t>SUSPO Taylor Sevier will deliver the laptop and charging cable.</a:t>
            </a:r>
            <a:endParaRPr lang="en-US" sz="2400" dirty="0">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effectLst/>
                <a:ea typeface="PMingLiU" panose="02020500000000000000" pitchFamily="18" charset="-120"/>
                <a:cs typeface="Times New Roman" panose="02020603050405020304" pitchFamily="18" charset="0"/>
              </a:rPr>
              <a:t>When the laptop is delivered, the officer will read and sign the terms for reserving the laptop and complete the Laptop Sign Out/In Log.</a:t>
            </a:r>
            <a:endParaRPr lang="en-US" sz="24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0391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28F755-9E97-4D0F-11A9-66CE9C7DD633}"/>
              </a:ext>
            </a:extLst>
          </p:cNvPr>
          <p:cNvPicPr>
            <a:picLocks noChangeAspect="1"/>
          </p:cNvPicPr>
          <p:nvPr/>
        </p:nvPicPr>
        <p:blipFill>
          <a:blip r:embed="rId2"/>
          <a:stretch>
            <a:fillRect/>
          </a:stretch>
        </p:blipFill>
        <p:spPr>
          <a:xfrm>
            <a:off x="2203879" y="301775"/>
            <a:ext cx="7467984" cy="5264421"/>
          </a:xfrm>
          <a:prstGeom prst="rect">
            <a:avLst/>
          </a:prstGeom>
        </p:spPr>
      </p:pic>
    </p:spTree>
    <p:extLst>
      <p:ext uri="{BB962C8B-B14F-4D97-AF65-F5344CB8AC3E}">
        <p14:creationId xmlns:p14="http://schemas.microsoft.com/office/powerpoint/2010/main" val="57917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cs typeface="Times New Roman" panose="02020603050405020304" pitchFamily="18" charset="0"/>
              </a:rPr>
              <a:t>Procedure for Returning </a:t>
            </a:r>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lstStyle/>
          <a:p>
            <a:pPr marL="342900" marR="0" lvl="0" indent="-342900" algn="just">
              <a:spcBef>
                <a:spcPts val="0"/>
              </a:spcBef>
              <a:spcAft>
                <a:spcPts val="0"/>
              </a:spcAft>
              <a:buFont typeface="Symbol" panose="05050102010706020507" pitchFamily="18" charset="2"/>
              <a:buChar char=""/>
            </a:pPr>
            <a:r>
              <a:rPr lang="en-US" sz="1800" dirty="0">
                <a:effectLst/>
                <a:ea typeface="PMingLiU" panose="02020500000000000000" pitchFamily="18" charset="-120"/>
                <a:cs typeface="Times New Roman" panose="02020603050405020304" pitchFamily="18" charset="0"/>
              </a:rPr>
              <a:t>When finished with the laptop, officers will email Taylor and Raven to determine a return date. At return, the officer will initial and date the Laptop Sign Out/In Log.</a:t>
            </a:r>
          </a:p>
          <a:p>
            <a:pPr marR="0" indent="0" algn="just">
              <a:spcBef>
                <a:spcPts val="0"/>
              </a:spcBef>
              <a:spcAft>
                <a:spcPts val="0"/>
              </a:spcAft>
              <a:buNone/>
            </a:pPr>
            <a:r>
              <a:rPr lang="en-US" sz="1800" dirty="0">
                <a:effectLst/>
                <a:ea typeface="PMingLiU" panose="02020500000000000000" pitchFamily="18" charset="-120"/>
                <a:cs typeface="Times New Roman" panose="02020603050405020304" pitchFamily="18" charset="0"/>
              </a:rPr>
              <a:t>(If not returned the same day, officers should store the laptop in their locker.)</a:t>
            </a:r>
            <a:endParaRPr lang="en-US" sz="18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4542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28F755-9E97-4D0F-11A9-66CE9C7DD633}"/>
              </a:ext>
            </a:extLst>
          </p:cNvPr>
          <p:cNvPicPr>
            <a:picLocks noChangeAspect="1"/>
          </p:cNvPicPr>
          <p:nvPr/>
        </p:nvPicPr>
        <p:blipFill>
          <a:blip r:embed="rId2"/>
          <a:stretch>
            <a:fillRect/>
          </a:stretch>
        </p:blipFill>
        <p:spPr>
          <a:xfrm>
            <a:off x="2203879" y="301775"/>
            <a:ext cx="7467984" cy="5264421"/>
          </a:xfrm>
          <a:prstGeom prst="rect">
            <a:avLst/>
          </a:prstGeom>
        </p:spPr>
      </p:pic>
    </p:spTree>
    <p:extLst>
      <p:ext uri="{BB962C8B-B14F-4D97-AF65-F5344CB8AC3E}">
        <p14:creationId xmlns:p14="http://schemas.microsoft.com/office/powerpoint/2010/main" val="113268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2A8A8B-DAA4-A7D9-71D3-43B585E2B7E6}"/>
              </a:ext>
            </a:extLst>
          </p:cNvPr>
          <p:cNvSpPr>
            <a:spLocks noGrp="1"/>
          </p:cNvSpPr>
          <p:nvPr>
            <p:ph type="body" sz="half" idx="2"/>
          </p:nvPr>
        </p:nvSpPr>
        <p:spPr/>
        <p:txBody>
          <a:bodyPr/>
          <a:lstStyle/>
          <a:p>
            <a:endParaRPr lang="en-US" dirty="0"/>
          </a:p>
        </p:txBody>
      </p:sp>
      <p:sp>
        <p:nvSpPr>
          <p:cNvPr id="4" name="Title 3">
            <a:extLst>
              <a:ext uri="{FF2B5EF4-FFF2-40B4-BE49-F238E27FC236}">
                <a16:creationId xmlns:a16="http://schemas.microsoft.com/office/drawing/2014/main" id="{8C065D23-C9A0-2EFF-8146-B8E1C5889273}"/>
              </a:ext>
            </a:extLst>
          </p:cNvPr>
          <p:cNvSpPr>
            <a:spLocks noGrp="1"/>
          </p:cNvSpPr>
          <p:nvPr>
            <p:ph type="title"/>
          </p:nvPr>
        </p:nvSpPr>
        <p:spPr/>
        <p:txBody>
          <a:bodyPr/>
          <a:lstStyle/>
          <a:p>
            <a:r>
              <a:rPr lang="en-US" dirty="0"/>
              <a:t>Questions</a:t>
            </a:r>
          </a:p>
        </p:txBody>
      </p:sp>
      <p:pic>
        <p:nvPicPr>
          <p:cNvPr id="1026" name="Picture 2" descr="Question Mark For Powerpoint">
            <a:extLst>
              <a:ext uri="{FF2B5EF4-FFF2-40B4-BE49-F238E27FC236}">
                <a16:creationId xmlns:a16="http://schemas.microsoft.com/office/drawing/2014/main" id="{746E5B4F-05A9-9015-CD4B-936C407D9CF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87461" y="1699793"/>
            <a:ext cx="2306102" cy="384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418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p:txBody>
          <a:bodyPr>
            <a:normAutofit/>
          </a:bodyPr>
          <a:lstStyle/>
          <a:p>
            <a:pPr algn="ctr"/>
            <a:r>
              <a:rPr lang="en-US" dirty="0">
                <a:cs typeface="Times New Roman" panose="02020603050405020304" pitchFamily="18" charset="0"/>
              </a:rPr>
              <a:t>Computer literacy Program </a:t>
            </a:r>
          </a:p>
        </p:txBody>
      </p:sp>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977621"/>
          </a:xfrm>
        </p:spPr>
        <p:txBody>
          <a:bodyPr/>
          <a:lstStyle/>
          <a:p>
            <a:r>
              <a:rPr lang="en-US" dirty="0">
                <a:solidFill>
                  <a:srgbClr val="000000"/>
                </a:solidFill>
                <a:latin typeface="+mj-lt"/>
                <a:ea typeface="Tahoma" panose="020B0604030504040204" pitchFamily="34" charset="0"/>
                <a:cs typeface="Times New Roman" panose="02020603050405020304" pitchFamily="18" charset="0"/>
              </a:rPr>
              <a:t>U.S. Probation Workforce Development </a:t>
            </a:r>
          </a:p>
          <a:p>
            <a:endParaRPr lang="en-US" dirty="0">
              <a:solidFill>
                <a:srgbClr val="000000"/>
              </a:solidFill>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54491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How to set up an email account</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lstStyle/>
          <a:p>
            <a:pPr lvl="0"/>
            <a:r>
              <a:rPr lang="en-US" dirty="0">
                <a:solidFill>
                  <a:srgbClr val="000000"/>
                </a:solidFill>
                <a:ea typeface="Tahoma" panose="020B0604030504040204" pitchFamily="34" charset="0"/>
                <a:cs typeface="Tahoma" panose="020B0604030504040204" pitchFamily="34" charset="0"/>
              </a:rPr>
              <a:t>Create a Google Account</a:t>
            </a:r>
          </a:p>
          <a:p>
            <a:pPr lvl="0"/>
            <a:r>
              <a:rPr lang="en-US" dirty="0">
                <a:solidFill>
                  <a:srgbClr val="000000"/>
                </a:solidFill>
                <a:ea typeface="Tahoma" panose="020B0604030504040204" pitchFamily="34" charset="0"/>
                <a:cs typeface="Tahoma" panose="020B0604030504040204" pitchFamily="34" charset="0"/>
              </a:rPr>
              <a:t>First/Last Name</a:t>
            </a:r>
          </a:p>
          <a:p>
            <a:pPr lvl="0"/>
            <a:r>
              <a:rPr lang="en-US" dirty="0">
                <a:solidFill>
                  <a:srgbClr val="000000"/>
                </a:solidFill>
                <a:ea typeface="Tahoma" panose="020B0604030504040204" pitchFamily="34" charset="0"/>
                <a:cs typeface="Tahoma" panose="020B0604030504040204" pitchFamily="34" charset="0"/>
              </a:rPr>
              <a:t>Basic Information/Gender</a:t>
            </a:r>
          </a:p>
          <a:p>
            <a:pPr lvl="0"/>
            <a:r>
              <a:rPr lang="en-US" dirty="0">
                <a:solidFill>
                  <a:srgbClr val="000000"/>
                </a:solidFill>
                <a:ea typeface="Tahoma" panose="020B0604030504040204" pitchFamily="34" charset="0"/>
                <a:cs typeface="Tahoma" panose="020B0604030504040204" pitchFamily="34" charset="0"/>
              </a:rPr>
              <a:t>Choose your </a:t>
            </a:r>
            <a:r>
              <a:rPr lang="en-US" dirty="0" err="1">
                <a:solidFill>
                  <a:srgbClr val="000000"/>
                </a:solidFill>
                <a:ea typeface="Tahoma" panose="020B0604030504040204" pitchFamily="34" charset="0"/>
                <a:cs typeface="Tahoma" panose="020B0604030504040204" pitchFamily="34" charset="0"/>
              </a:rPr>
              <a:t>gmail</a:t>
            </a:r>
            <a:r>
              <a:rPr lang="en-US" dirty="0">
                <a:solidFill>
                  <a:srgbClr val="000000"/>
                </a:solidFill>
                <a:ea typeface="Tahoma" panose="020B0604030504040204" pitchFamily="34" charset="0"/>
                <a:cs typeface="Tahoma" panose="020B0604030504040204" pitchFamily="34" charset="0"/>
              </a:rPr>
              <a:t> address or create your own*</a:t>
            </a:r>
          </a:p>
          <a:p>
            <a:pPr lvl="0"/>
            <a:r>
              <a:rPr lang="en-US" dirty="0">
                <a:solidFill>
                  <a:srgbClr val="000000"/>
                </a:solidFill>
                <a:ea typeface="Tahoma" panose="020B0604030504040204" pitchFamily="34" charset="0"/>
                <a:cs typeface="Tahoma" panose="020B0604030504040204" pitchFamily="34" charset="0"/>
              </a:rPr>
              <a:t>Create a strong password</a:t>
            </a:r>
          </a:p>
          <a:p>
            <a:pPr lvl="0"/>
            <a:r>
              <a:rPr lang="en-US" dirty="0">
                <a:solidFill>
                  <a:srgbClr val="000000"/>
                </a:solidFill>
                <a:ea typeface="Tahoma" panose="020B0604030504040204" pitchFamily="34" charset="0"/>
                <a:cs typeface="Tahoma" panose="020B0604030504040204" pitchFamily="34" charset="0"/>
              </a:rPr>
              <a:t>Add recovery email (or skip)</a:t>
            </a:r>
          </a:p>
          <a:p>
            <a:pPr lvl="0"/>
            <a:r>
              <a:rPr lang="en-US" dirty="0">
                <a:solidFill>
                  <a:srgbClr val="000000"/>
                </a:solidFill>
                <a:ea typeface="Tahoma" panose="020B0604030504040204" pitchFamily="34" charset="0"/>
                <a:cs typeface="Tahoma" panose="020B0604030504040204" pitchFamily="34" charset="0"/>
              </a:rPr>
              <a:t>Review your account and agree to the terms</a:t>
            </a:r>
          </a:p>
          <a:p>
            <a:pPr lvl="0"/>
            <a:endParaRPr lang="en-US" dirty="0">
              <a:solidFill>
                <a:srgbClr val="000000"/>
              </a:solidFill>
              <a:ea typeface="Tahoma" panose="020B0604030504040204" pitchFamily="34" charset="0"/>
              <a:cs typeface="Tahoma" panose="020B0604030504040204" pitchFamily="34" charset="0"/>
            </a:endParaRPr>
          </a:p>
        </p:txBody>
      </p:sp>
      <p:pic>
        <p:nvPicPr>
          <p:cNvPr id="4" name="Graphic 3" descr="Gears icon">
            <a:extLst>
              <a:ext uri="{FF2B5EF4-FFF2-40B4-BE49-F238E27FC236}">
                <a16:creationId xmlns:a16="http://schemas.microsoft.com/office/drawing/2014/main" id="{AAC1ADB8-5DF0-5483-7524-DD7EEB0EDB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16904" y="243287"/>
            <a:ext cx="1122450" cy="1122450"/>
          </a:xfrm>
          <a:prstGeom prst="rect">
            <a:avLst/>
          </a:prstGeom>
        </p:spPr>
      </p:pic>
    </p:spTree>
    <p:extLst>
      <p:ext uri="{BB962C8B-B14F-4D97-AF65-F5344CB8AC3E}">
        <p14:creationId xmlns:p14="http://schemas.microsoft.com/office/powerpoint/2010/main" val="2449431650"/>
      </p:ext>
    </p:extLst>
  </p:cSld>
  <p:clrMapOvr>
    <a:masterClrMapping/>
  </p:clrMapOvr>
  <p:transition spd="slow">
    <p:wipe/>
  </p:transition>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win32_fixed.potx" id="{F81442EF-054B-43F2-9D42-4AC72B9AFB37}" vid="{A487745B-CFD4-4F4A-9F31-FD463ACA8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 invention</Template>
  <TotalTime>314</TotalTime>
  <Words>445</Words>
  <Application>Microsoft Office PowerPoint</Application>
  <PresentationFormat>Widescreen</PresentationFormat>
  <Paragraphs>45</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PMingLiU</vt:lpstr>
      <vt:lpstr>Arial</vt:lpstr>
      <vt:lpstr>Calibri</vt:lpstr>
      <vt:lpstr>Gill Sans MT</vt:lpstr>
      <vt:lpstr>Symbol</vt:lpstr>
      <vt:lpstr>Tahoma</vt:lpstr>
      <vt:lpstr>Times New Roman</vt:lpstr>
      <vt:lpstr>Gallery</vt:lpstr>
      <vt:lpstr>Computer literacy Program </vt:lpstr>
      <vt:lpstr>goal</vt:lpstr>
      <vt:lpstr>Procedure for Reserving a Laptop</vt:lpstr>
      <vt:lpstr>PowerPoint Presentation</vt:lpstr>
      <vt:lpstr>Procedure for Returning </vt:lpstr>
      <vt:lpstr>PowerPoint Presentation</vt:lpstr>
      <vt:lpstr>Questions</vt:lpstr>
      <vt:lpstr>Computer literacy Program </vt:lpstr>
      <vt:lpstr>How to set up an email account</vt:lpstr>
      <vt:lpstr>Choosing a professional email address </vt:lpstr>
      <vt:lpstr>Creating a resume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literacy Program </dc:title>
  <dc:creator>Raven McMillan</dc:creator>
  <cp:lastModifiedBy>Raven McMillan</cp:lastModifiedBy>
  <cp:revision>13</cp:revision>
  <dcterms:created xsi:type="dcterms:W3CDTF">2024-02-11T01:19:02Z</dcterms:created>
  <dcterms:modified xsi:type="dcterms:W3CDTF">2024-07-22T15:34:53Z</dcterms:modified>
</cp:coreProperties>
</file>